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9" r:id="rId19"/>
    <p:sldId id="620" r:id="rId20"/>
    <p:sldId id="621" r:id="rId21"/>
    <p:sldId id="622" r:id="rId22"/>
    <p:sldId id="624" r:id="rId23"/>
    <p:sldId id="625" r:id="rId24"/>
    <p:sldId id="626" r:id="rId25"/>
    <p:sldId id="627" r:id="rId26"/>
    <p:sldId id="628" r:id="rId27"/>
    <p:sldId id="602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Електронна поща" id="{05C269EA-AA71-4797-85C0-38EB33BC27A1}">
          <p14:sldIdLst>
            <p14:sldId id="603"/>
            <p14:sldId id="604"/>
            <p14:sldId id="605"/>
          </p14:sldIdLst>
        </p14:section>
        <p14:section name="Регистрация на ел. поща" id="{3E43A665-DB10-4EE8-8834-9AD171BC04DB}">
          <p14:sldIdLst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Правила за безопасно ползване на ел. поща" id="{B46AF6CC-4BA3-4BB5-A233-D95FAA45B083}">
          <p14:sldIdLst>
            <p14:sldId id="614"/>
            <p14:sldId id="615"/>
          </p14:sldIdLst>
        </p14:section>
        <p14:section name="Изпращане на писмо" id="{9D32B2A4-8BF1-4EC5-AD53-45824721FD93}">
          <p14:sldIdLst>
            <p14:sldId id="616"/>
            <p14:sldId id="617"/>
            <p14:sldId id="619"/>
            <p14:sldId id="620"/>
          </p14:sldIdLst>
        </p14:section>
        <p14:section name="Получаване и отговаряне на писмо" id="{62F1C0C4-F5D1-49C7-8680-637FB4D10A11}">
          <p14:sldIdLst>
            <p14:sldId id="621"/>
            <p14:sldId id="622"/>
            <p14:sldId id="624"/>
            <p14:sldId id="625"/>
            <p14:sldId id="626"/>
            <p14:sldId id="627"/>
            <p14:sldId id="628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 smtClean="0"/>
              <a:t>Лесен </a:t>
            </a:r>
            <a:r>
              <a:rPr lang="bg-BG" dirty="0" smtClean="0"/>
              <a:t>и достъпен начин </a:t>
            </a:r>
            <a:r>
              <a:rPr lang="bg-BG" dirty="0" smtClean="0"/>
              <a:t>за обмен на информация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 dirty="0" smtClean="0"/>
              <a:t>Електронна поща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4" b="13093"/>
          <a:stretch/>
        </p:blipFill>
        <p:spPr>
          <a:xfrm>
            <a:off x="6390123" y="2979001"/>
            <a:ext cx="5248260" cy="2610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921000" y="2484000"/>
            <a:ext cx="3555000" cy="1440000"/>
          </a:xfrm>
          <a:prstGeom prst="wedgeRoundRectCallout">
            <a:avLst>
              <a:gd name="adj1" fmla="val 56097"/>
              <a:gd name="adj2" fmla="val 766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избирате какъв да бъде вашият имейл адрес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626000" y="3339000"/>
            <a:ext cx="4397030" cy="1485000"/>
          </a:xfrm>
          <a:prstGeom prst="wedgeRoundRectCallout">
            <a:avLst>
              <a:gd name="adj1" fmla="val -57713"/>
              <a:gd name="adj2" fmla="val 71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Освен предложените адреси, може сами да си измислите имейл адреса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86000" y="2484000"/>
            <a:ext cx="3690000" cy="1845000"/>
          </a:xfrm>
          <a:prstGeom prst="wedgeRoundRectCallout">
            <a:avLst>
              <a:gd name="adj1" fmla="val 54745"/>
              <a:gd name="adj2" fmla="val 716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избора на имейл адрес, трябва да си изберете парола за акаунта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06000" y="1809000"/>
            <a:ext cx="5805000" cy="1530000"/>
          </a:xfrm>
          <a:prstGeom prst="wedgeRoundRectCallout">
            <a:avLst>
              <a:gd name="adj1" fmla="val -33308"/>
              <a:gd name="adj2" fmla="val 80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Важно е паролата да бъде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надеждна 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използвайте комбинации от различни символи)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6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5"/>
          <a:stretch/>
        </p:blipFill>
        <p:spPr>
          <a:xfrm>
            <a:off x="0" y="1087625"/>
            <a:ext cx="12192000" cy="580637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90406" y="4689000"/>
            <a:ext cx="3690000" cy="1170000"/>
          </a:xfrm>
          <a:prstGeom prst="wedgeRoundRectCallout">
            <a:avLst>
              <a:gd name="adj1" fmla="val 31091"/>
              <a:gd name="adj2" fmla="val 5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2"/>
                </a:solidFill>
              </a:rPr>
              <a:t>Така вашият имейл е успешно създаден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Отворете </a:t>
            </a:r>
            <a:r>
              <a:rPr lang="en-US" b="1" dirty="0" smtClean="0">
                <a:solidFill>
                  <a:schemeClr val="bg1"/>
                </a:solidFill>
              </a:rPr>
              <a:t>Gmail</a:t>
            </a:r>
            <a:r>
              <a:rPr lang="en-US" dirty="0" smtClean="0"/>
              <a:t> </a:t>
            </a:r>
            <a:r>
              <a:rPr lang="bg-BG" dirty="0" smtClean="0"/>
              <a:t>и създайте нов учебен акаунт. Не забравяйте да използвате</a:t>
            </a:r>
            <a:r>
              <a:rPr lang="bg-BG" b="1" dirty="0" smtClean="0"/>
              <a:t> сигурна </a:t>
            </a:r>
            <a:r>
              <a:rPr lang="bg-BG" dirty="0" smtClean="0"/>
              <a:t>и </a:t>
            </a:r>
            <a:r>
              <a:rPr lang="bg-BG" b="1" dirty="0" smtClean="0"/>
              <a:t>надеждна</a:t>
            </a:r>
            <a:r>
              <a:rPr lang="bg-BG" dirty="0" smtClean="0"/>
              <a:t> парола.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Създаване на нов имейл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2905804"/>
            <a:ext cx="5399512" cy="36003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78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Правила за безопасно ползване на ел. </a:t>
            </a:r>
            <a:r>
              <a:rPr lang="bg-BG" dirty="0" smtClean="0"/>
              <a:t>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1179000"/>
            <a:ext cx="4905000" cy="26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 smtClean="0"/>
              <a:t>Не отваряйте съобщения </a:t>
            </a:r>
            <a:r>
              <a:rPr lang="bg-BG" dirty="0" smtClean="0"/>
              <a:t>и прикачени към тях </a:t>
            </a:r>
            <a:r>
              <a:rPr lang="bg-BG" b="1" dirty="0" smtClean="0"/>
              <a:t>файлове</a:t>
            </a:r>
            <a:r>
              <a:rPr lang="bg-BG" dirty="0" smtClean="0"/>
              <a:t> от непознат потребител</a:t>
            </a:r>
          </a:p>
          <a:p>
            <a:r>
              <a:rPr lang="bg-BG" b="1" dirty="0" smtClean="0"/>
              <a:t>Проверявайте разширенията </a:t>
            </a:r>
            <a:r>
              <a:rPr lang="bg-BG" dirty="0" smtClean="0"/>
              <a:t>на прикачените файлове. Ако са ви непознати, </a:t>
            </a:r>
            <a:r>
              <a:rPr lang="bg-BG" b="1" dirty="0" smtClean="0"/>
              <a:t>се консултирайте </a:t>
            </a:r>
            <a:r>
              <a:rPr lang="bg-BG" dirty="0" smtClean="0"/>
              <a:t>с човек, който е запознат с тях</a:t>
            </a:r>
          </a:p>
          <a:p>
            <a:r>
              <a:rPr lang="bg-BG" b="1" dirty="0" smtClean="0"/>
              <a:t>Не отваряйте рекламни писма </a:t>
            </a:r>
            <a:r>
              <a:rPr lang="bg-BG" dirty="0" smtClean="0"/>
              <a:t>от непознат потребител</a:t>
            </a:r>
          </a:p>
          <a:p>
            <a:r>
              <a:rPr lang="bg-BG" b="1" dirty="0" smtClean="0"/>
              <a:t>Блокирайте адресите</a:t>
            </a:r>
            <a:r>
              <a:rPr lang="bg-BG" dirty="0" smtClean="0"/>
              <a:t>, от които ви се </a:t>
            </a:r>
            <a:r>
              <a:rPr lang="bg-BG" b="1" dirty="0" smtClean="0"/>
              <a:t>изпращат спам</a:t>
            </a:r>
          </a:p>
          <a:p>
            <a:r>
              <a:rPr lang="bg-BG" b="1" dirty="0" smtClean="0"/>
              <a:t>Не отваряйте </a:t>
            </a:r>
            <a:r>
              <a:rPr lang="bg-BG" dirty="0" smtClean="0"/>
              <a:t>и </a:t>
            </a:r>
            <a:r>
              <a:rPr lang="bg-BG" b="1" dirty="0" smtClean="0"/>
              <a:t>не препращайте</a:t>
            </a:r>
            <a:r>
              <a:rPr lang="bg-BG" dirty="0" smtClean="0"/>
              <a:t> </a:t>
            </a:r>
            <a:r>
              <a:rPr lang="bg-BG" b="1" dirty="0" smtClean="0"/>
              <a:t>верижни съобщения </a:t>
            </a:r>
            <a:r>
              <a:rPr lang="bg-BG" dirty="0" smtClean="0"/>
              <a:t>за вирус</a:t>
            </a:r>
          </a:p>
          <a:p>
            <a:r>
              <a:rPr lang="bg-BG" b="1" dirty="0" smtClean="0"/>
              <a:t>Внимавайте</a:t>
            </a:r>
            <a:r>
              <a:rPr lang="bg-BG" dirty="0" smtClean="0"/>
              <a:t> с писма, които ви </a:t>
            </a:r>
            <a:r>
              <a:rPr lang="bg-BG" b="1" dirty="0" smtClean="0"/>
              <a:t>насочват</a:t>
            </a:r>
            <a:r>
              <a:rPr lang="bg-BG" dirty="0" smtClean="0"/>
              <a:t> към някакъв </a:t>
            </a:r>
            <a:r>
              <a:rPr lang="bg-BG" b="1" dirty="0" smtClean="0"/>
              <a:t>уебсайт</a:t>
            </a:r>
            <a:r>
              <a:rPr lang="bg-BG" dirty="0" smtClean="0"/>
              <a:t>, тъй като може да се </a:t>
            </a:r>
            <a:r>
              <a:rPr lang="bg-BG" b="1" dirty="0" smtClean="0"/>
              <a:t>окаже</a:t>
            </a:r>
            <a:r>
              <a:rPr lang="bg-BG" dirty="0" smtClean="0"/>
              <a:t> </a:t>
            </a:r>
            <a:r>
              <a:rPr lang="bg-BG" b="1" dirty="0" smtClean="0"/>
              <a:t>друг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Изпращане на съобщения и прикачени файлове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Изпращане на </a:t>
            </a:r>
            <a:r>
              <a:rPr lang="bg-BG" dirty="0" smtClean="0"/>
              <a:t>писмо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29" y="1449000"/>
            <a:ext cx="3407341" cy="25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Изпращане на писмо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271000" y="2889000"/>
            <a:ext cx="5670000" cy="1620000"/>
          </a:xfrm>
          <a:prstGeom prst="wedgeRoundRectCallout">
            <a:avLst>
              <a:gd name="adj1" fmla="val -64816"/>
              <a:gd name="adj2" fmla="val -87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създадете ново съобщение, което да изпращате, натиснете бутона "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 съобщение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5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Изпращане на писмо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1899000"/>
            <a:ext cx="4229083" cy="43712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/>
          <p:cNvSpPr/>
          <p:nvPr/>
        </p:nvSpPr>
        <p:spPr bwMode="auto">
          <a:xfrm>
            <a:off x="133729" y="1358999"/>
            <a:ext cx="3645000" cy="1620001"/>
          </a:xfrm>
          <a:prstGeom prst="wedgeRoundRectCallout">
            <a:avLst>
              <a:gd name="adj1" fmla="val 51233"/>
              <a:gd name="adj2" fmla="val 81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за писане на писмо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76000" y="1205313"/>
            <a:ext cx="2835458" cy="1125000"/>
          </a:xfrm>
          <a:prstGeom prst="wedgeRoundRectCallout">
            <a:avLst>
              <a:gd name="adj1" fmla="val -74538"/>
              <a:gd name="adj2" fmla="val 52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Точен адрес на получателя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1459" y="2169000"/>
            <a:ext cx="4229083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981458" y="2427742"/>
            <a:ext cx="4229083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616000" y="2560143"/>
            <a:ext cx="3330458" cy="1048858"/>
          </a:xfrm>
          <a:prstGeom prst="wedgeRoundRectCallout">
            <a:avLst>
              <a:gd name="adj1" fmla="val -60061"/>
              <a:gd name="adj2" fmla="val -42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Относно какво се изпраща писмото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81458" y="2709000"/>
            <a:ext cx="4229083" cy="310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8458036" y="3838831"/>
            <a:ext cx="3646385" cy="2301237"/>
          </a:xfrm>
          <a:prstGeom prst="wedgeRoundRectCallout">
            <a:avLst>
              <a:gd name="adj1" fmla="val -55730"/>
              <a:gd name="adj2" fmla="val -47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Съдържанието на писмото, като може да се форматира с помощта на бутоните отдолу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220047" y="3838831"/>
            <a:ext cx="3637664" cy="715169"/>
          </a:xfrm>
          <a:prstGeom prst="wedgeRoundRectCallout">
            <a:avLst>
              <a:gd name="adj1" fmla="val 88569"/>
              <a:gd name="adj2" fmla="val 2431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Прикачване на файл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306061" y="5821362"/>
            <a:ext cx="249939" cy="4449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411029" y="5576919"/>
            <a:ext cx="3090399" cy="933863"/>
          </a:xfrm>
          <a:prstGeom prst="wedgeRoundRectCallout">
            <a:avLst>
              <a:gd name="adj1" fmla="val 67588"/>
              <a:gd name="adj2" fmla="val -6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 на писмото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Изпращане на писмо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01" y="1584000"/>
            <a:ext cx="4724999" cy="4827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08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/>
              <a:t>Електронна поща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Регистрация</a:t>
            </a:r>
            <a:r>
              <a:rPr lang="bg-BG" dirty="0" smtClean="0"/>
              <a:t> на ел. поща</a:t>
            </a:r>
            <a:endParaRPr lang="en-US" dirty="0" smtClean="0"/>
          </a:p>
          <a:p>
            <a:r>
              <a:rPr lang="bg-BG" dirty="0" smtClean="0"/>
              <a:t>͏</a:t>
            </a:r>
            <a:r>
              <a:rPr lang="bg-BG" b="1" dirty="0" smtClean="0"/>
              <a:t>Правила за безопасно ползване </a:t>
            </a:r>
            <a:r>
              <a:rPr lang="bg-BG" dirty="0" smtClean="0"/>
              <a:t>на ел. поща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Изпращане</a:t>
            </a:r>
            <a:r>
              <a:rPr lang="bg-BG" dirty="0" smtClean="0"/>
              <a:t> на писмо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Получаване</a:t>
            </a:r>
            <a:r>
              <a:rPr lang="bg-BG" dirty="0" smtClean="0"/>
              <a:t> и </a:t>
            </a:r>
            <a:r>
              <a:rPr lang="bg-BG" b="1" dirty="0" smtClean="0"/>
              <a:t>отговаряне</a:t>
            </a:r>
            <a:r>
              <a:rPr lang="bg-BG" dirty="0" smtClean="0"/>
              <a:t> на писмо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Получаване и отговаряне на </a:t>
            </a:r>
            <a:r>
              <a:rPr lang="bg-BG" dirty="0" smtClean="0"/>
              <a:t>писмо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00" y="819000"/>
            <a:ext cx="6435000" cy="36226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86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писмо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8999"/>
            <a:ext cx="12192000" cy="58050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16000" y="3991500"/>
            <a:ext cx="4140000" cy="1710000"/>
          </a:xfrm>
          <a:prstGeom prst="wedgeRoundRectCallout">
            <a:avLst>
              <a:gd name="adj1" fmla="val -39469"/>
              <a:gd name="adj2" fmla="val -123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</a:rPr>
              <a:t>Получените писма се намират в секцията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Входяща поща </a:t>
            </a:r>
            <a:r>
              <a:rPr lang="bg-BG" sz="2800" b="1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Inbox</a:t>
            </a:r>
            <a:r>
              <a:rPr lang="bg-BG" sz="2800" b="1" dirty="0">
                <a:solidFill>
                  <a:schemeClr val="bg2"/>
                </a:solidFill>
              </a:rPr>
              <a:t>)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781000" y="4059000"/>
            <a:ext cx="4680000" cy="1305000"/>
          </a:xfrm>
          <a:prstGeom prst="wedgeRoundRectCallout">
            <a:avLst>
              <a:gd name="adj1" fmla="val -45917"/>
              <a:gd name="adj2" fmla="val -117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2"/>
                </a:solidFill>
              </a:rPr>
              <a:t>Отваряте желаното писмо, като щракнете върху него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41000" y="2664000"/>
            <a:ext cx="100800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8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8999"/>
            <a:ext cx="12192000" cy="5850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Отваряне на писмо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8999"/>
            <a:ext cx="12192000" cy="5850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Отговаряне на писмо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221000" y="3879000"/>
            <a:ext cx="4050000" cy="1530000"/>
          </a:xfrm>
          <a:prstGeom prst="wedgeRoundRectCallout">
            <a:avLst>
              <a:gd name="adj1" fmla="val 48481"/>
              <a:gd name="adj2" fmla="val -773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отговорите на писмото, щракнете върху бутона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2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8"/>
          <a:stretch/>
        </p:blipFill>
        <p:spPr>
          <a:xfrm>
            <a:off x="0" y="1089000"/>
            <a:ext cx="12192000" cy="585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Отговаряне на писмо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881000" y="2889000"/>
            <a:ext cx="3915000" cy="1260000"/>
          </a:xfrm>
          <a:prstGeom prst="wedgeRoundRectCallout">
            <a:avLst>
              <a:gd name="adj1" fmla="val -31110"/>
              <a:gd name="adj2" fmla="val -30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форма за писане на писмо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901000" y="5319000"/>
            <a:ext cx="4545000" cy="1260000"/>
          </a:xfrm>
          <a:prstGeom prst="wedgeRoundRectCallout">
            <a:avLst>
              <a:gd name="adj1" fmla="val -79193"/>
              <a:gd name="adj2" fmla="val -1044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Адресът на получатела се попълва автоматично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писане спазвайте </a:t>
            </a:r>
            <a:r>
              <a:rPr lang="bg-BG" b="1" dirty="0" smtClean="0"/>
              <a:t>граматичните правила</a:t>
            </a:r>
          </a:p>
          <a:p>
            <a:r>
              <a:rPr lang="bg-BG" b="1" dirty="0" smtClean="0"/>
              <a:t>Не пишете дълги </a:t>
            </a:r>
            <a:r>
              <a:rPr lang="bg-BG" dirty="0" smtClean="0"/>
              <a:t>и </a:t>
            </a:r>
            <a:r>
              <a:rPr lang="bg-BG" b="1" dirty="0" smtClean="0"/>
              <a:t>сложни</a:t>
            </a:r>
            <a:r>
              <a:rPr lang="bg-BG" dirty="0" smtClean="0"/>
              <a:t> писма, а формулирайте </a:t>
            </a:r>
            <a:r>
              <a:rPr lang="bg-BG" b="1" dirty="0" smtClean="0"/>
              <a:t>кратко</a:t>
            </a:r>
            <a:r>
              <a:rPr lang="bg-BG" dirty="0" smtClean="0"/>
              <a:t>, </a:t>
            </a:r>
            <a:r>
              <a:rPr lang="bg-BG" b="1" dirty="0" smtClean="0"/>
              <a:t>точно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писмото</a:t>
            </a:r>
          </a:p>
          <a:p>
            <a:r>
              <a:rPr lang="bg-BG" b="1" dirty="0" smtClean="0"/>
              <a:t>Не споделяйте лична </a:t>
            </a:r>
            <a:r>
              <a:rPr lang="bg-BG" dirty="0" smtClean="0"/>
              <a:t>и </a:t>
            </a:r>
            <a:r>
              <a:rPr lang="bg-BG" b="1" dirty="0" smtClean="0"/>
              <a:t>поверителна</a:t>
            </a:r>
            <a:r>
              <a:rPr lang="bg-BG" dirty="0" smtClean="0"/>
              <a:t> информация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Етични правила при онлайн кореспонденция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3572996"/>
            <a:ext cx="6480000" cy="33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Направете </a:t>
            </a:r>
            <a:r>
              <a:rPr lang="bg-BG" dirty="0"/>
              <a:t>кратка кореспонденция </a:t>
            </a:r>
            <a:r>
              <a:rPr lang="bg-BG" dirty="0" smtClean="0"/>
              <a:t>от няколко писма с ваш съученик посредством </a:t>
            </a:r>
            <a:r>
              <a:rPr lang="en-US" b="1" dirty="0" smtClean="0">
                <a:solidFill>
                  <a:schemeClr val="bg1"/>
                </a:solidFill>
              </a:rPr>
              <a:t>Gmail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Комуникация със съученици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32" y="2934000"/>
            <a:ext cx="5975736" cy="3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Електронна поща </a:t>
            </a:r>
            <a:r>
              <a:rPr lang="bg-BG" sz="2800" dirty="0" smtClean="0">
                <a:solidFill>
                  <a:schemeClr val="bg2"/>
                </a:solidFill>
              </a:rPr>
              <a:t>– средство за </a:t>
            </a:r>
            <a:r>
              <a:rPr lang="bg-BG" sz="2800" b="1" dirty="0" smtClean="0">
                <a:solidFill>
                  <a:schemeClr val="bg2"/>
                </a:solidFill>
              </a:rPr>
              <a:t>обмен на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ru-RU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Имейл адрес </a:t>
            </a:r>
            <a:r>
              <a:rPr lang="en-US" sz="3200" dirty="0">
                <a:solidFill>
                  <a:schemeClr val="bg2"/>
                </a:solidFill>
              </a:rPr>
              <a:t>–</a:t>
            </a:r>
            <a:r>
              <a:rPr lang="ru-RU" sz="3200" dirty="0">
                <a:solidFill>
                  <a:schemeClr val="bg2"/>
                </a:solidFill>
              </a:rPr>
              <a:t> уникален</a:t>
            </a:r>
            <a:r>
              <a:rPr lang="ru-RU" sz="3200" b="1" dirty="0">
                <a:solidFill>
                  <a:schemeClr val="bg2"/>
                </a:solidFill>
              </a:rPr>
              <a:t> </a:t>
            </a:r>
            <a:r>
              <a:rPr lang="ru-RU" sz="3200" b="1" dirty="0" smtClean="0">
                <a:solidFill>
                  <a:schemeClr val="bg2"/>
                </a:solidFill>
              </a:rPr>
              <a:t>идентификатор</a:t>
            </a:r>
          </a:p>
          <a:p>
            <a:r>
              <a:rPr lang="bg-BG" dirty="0" smtClean="0">
                <a:solidFill>
                  <a:schemeClr val="bg2"/>
                </a:solidFill>
              </a:rPr>
              <a:t>Имейл адресът </a:t>
            </a:r>
            <a:r>
              <a:rPr lang="bg-BG" dirty="0">
                <a:solidFill>
                  <a:schemeClr val="bg2"/>
                </a:solidFill>
              </a:rPr>
              <a:t>се </a:t>
            </a:r>
            <a:r>
              <a:rPr lang="bg-BG" dirty="0" smtClean="0">
                <a:solidFill>
                  <a:schemeClr val="bg2"/>
                </a:solidFill>
              </a:rPr>
              <a:t>от:</a:t>
            </a:r>
            <a:endParaRPr lang="bg-BG" dirty="0">
              <a:solidFill>
                <a:schemeClr val="bg2"/>
              </a:solidFill>
            </a:endParaRPr>
          </a:p>
          <a:p>
            <a:pPr lvl="1"/>
            <a:r>
              <a:rPr lang="bg-BG" b="1" dirty="0">
                <a:solidFill>
                  <a:schemeClr val="bg2"/>
                </a:solidFill>
              </a:rPr>
              <a:t>Потребителско име</a:t>
            </a:r>
            <a:r>
              <a:rPr lang="bg-BG" dirty="0">
                <a:solidFill>
                  <a:schemeClr val="bg2"/>
                </a:solidFill>
              </a:rPr>
              <a:t>, последвано от </a:t>
            </a:r>
            <a:r>
              <a:rPr lang="bg-BG" b="1" dirty="0">
                <a:solidFill>
                  <a:schemeClr val="bg2"/>
                </a:solidFill>
              </a:rPr>
              <a:t>символа</a:t>
            </a:r>
            <a:r>
              <a:rPr lang="bg-BG" dirty="0">
                <a:solidFill>
                  <a:schemeClr val="bg2"/>
                </a:solidFill>
              </a:rPr>
              <a:t> "</a:t>
            </a:r>
            <a:r>
              <a:rPr lang="bg-BG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@</a:t>
            </a:r>
            <a:r>
              <a:rPr lang="bg-BG" dirty="0">
                <a:solidFill>
                  <a:schemeClr val="bg2"/>
                </a:solidFill>
              </a:rPr>
              <a:t>"</a:t>
            </a:r>
          </a:p>
          <a:p>
            <a:pPr lvl="1"/>
            <a:r>
              <a:rPr lang="bg-BG" dirty="0">
                <a:solidFill>
                  <a:schemeClr val="bg2"/>
                </a:solidFill>
              </a:rPr>
              <a:t>Адреса</a:t>
            </a:r>
            <a:r>
              <a:rPr lang="bg-BG" b="1" dirty="0">
                <a:solidFill>
                  <a:schemeClr val="bg2"/>
                </a:solidFill>
              </a:rPr>
              <a:t> </a:t>
            </a:r>
            <a:r>
              <a:rPr lang="bg-BG" dirty="0">
                <a:solidFill>
                  <a:schemeClr val="bg2"/>
                </a:solidFill>
              </a:rPr>
              <a:t>на</a:t>
            </a:r>
            <a:r>
              <a:rPr lang="bg-BG" b="1" dirty="0">
                <a:solidFill>
                  <a:schemeClr val="bg2"/>
                </a:solidFill>
              </a:rPr>
              <a:t> пощенския сървър </a:t>
            </a:r>
            <a:r>
              <a:rPr lang="bg-BG" dirty="0">
                <a:solidFill>
                  <a:schemeClr val="bg2"/>
                </a:solidFill>
              </a:rPr>
              <a:t>(</a:t>
            </a:r>
            <a:r>
              <a:rPr lang="bg-BG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домейн</a:t>
            </a:r>
            <a:r>
              <a:rPr lang="bg-BG" dirty="0">
                <a:solidFill>
                  <a:schemeClr val="bg2"/>
                </a:solidFill>
              </a:rPr>
              <a:t>)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3000" dirty="0" smtClean="0">
                <a:solidFill>
                  <a:schemeClr val="bg2"/>
                </a:solidFill>
              </a:rPr>
              <a:t>Действия с имейл: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Изпращане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получаване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отговаряне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е-писма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Средство за обмен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Електронна 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87" y="1809000"/>
            <a:ext cx="2292000" cy="17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Електронна поща </a:t>
            </a:r>
            <a:r>
              <a:rPr lang="bg-BG" dirty="0" smtClean="0"/>
              <a:t>се използва за </a:t>
            </a:r>
            <a:r>
              <a:rPr lang="bg-BG" b="1" dirty="0" smtClean="0"/>
              <a:t>обмен на информация </a:t>
            </a:r>
            <a:r>
              <a:rPr lang="bg-BG" dirty="0" smtClean="0"/>
              <a:t>между потребители (</a:t>
            </a:r>
            <a:r>
              <a:rPr lang="bg-BG" b="1" dirty="0" smtClean="0"/>
              <a:t>съобщения</a:t>
            </a:r>
            <a:r>
              <a:rPr lang="bg-BG" dirty="0" smtClean="0"/>
              <a:t>, </a:t>
            </a:r>
            <a:r>
              <a:rPr lang="bg-BG" b="1" dirty="0" smtClean="0"/>
              <a:t>снимки</a:t>
            </a:r>
            <a:r>
              <a:rPr lang="bg-BG" dirty="0" smtClean="0"/>
              <a:t>, </a:t>
            </a:r>
            <a:r>
              <a:rPr lang="bg-BG" b="1" dirty="0" smtClean="0"/>
              <a:t>файлове</a:t>
            </a:r>
            <a:r>
              <a:rPr lang="bg-BG" dirty="0" smtClean="0"/>
              <a:t>...)</a:t>
            </a:r>
          </a:p>
          <a:p>
            <a:r>
              <a:rPr lang="bg-BG" b="1" dirty="0" smtClean="0"/>
              <a:t>Съобщението</a:t>
            </a:r>
            <a:r>
              <a:rPr lang="bg-BG" dirty="0" smtClean="0"/>
              <a:t>, което се изпраща чрез ел. поща се нарича </a:t>
            </a:r>
            <a:r>
              <a:rPr lang="bg-BG" b="1" dirty="0" smtClean="0">
                <a:solidFill>
                  <a:schemeClr val="bg1"/>
                </a:solidFill>
              </a:rPr>
              <a:t>електронно писмо </a:t>
            </a:r>
            <a:r>
              <a:rPr lang="bg-BG" dirty="0" smtClean="0"/>
              <a:t>(</a:t>
            </a:r>
            <a:r>
              <a:rPr lang="en-US" b="1" dirty="0" smtClean="0"/>
              <a:t>e-mail</a:t>
            </a:r>
            <a:r>
              <a:rPr lang="bg-BG" dirty="0" smtClean="0"/>
              <a:t>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Електронна поща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72" y="4054091"/>
            <a:ext cx="3610113" cy="2403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55" y="4063255"/>
            <a:ext cx="4275000" cy="24025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24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Имейл адрес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b="1" dirty="0"/>
              <a:t>уникален идентификатор</a:t>
            </a:r>
            <a:r>
              <a:rPr lang="ru-RU" dirty="0"/>
              <a:t>, използван в контекста на електронната </a:t>
            </a:r>
            <a:r>
              <a:rPr lang="ru-RU" dirty="0" smtClean="0"/>
              <a:t>комуникация</a:t>
            </a:r>
            <a:endParaRPr lang="en-US" dirty="0" smtClean="0"/>
          </a:p>
          <a:p>
            <a:r>
              <a:rPr lang="bg-BG" dirty="0" smtClean="0"/>
              <a:t>Състои се от два основни компонента:</a:t>
            </a:r>
          </a:p>
          <a:p>
            <a:pPr lvl="1"/>
            <a:r>
              <a:rPr lang="bg-BG" b="1" dirty="0" smtClean="0"/>
              <a:t>Потребителско име</a:t>
            </a:r>
            <a:r>
              <a:rPr lang="bg-BG" dirty="0" smtClean="0"/>
              <a:t>, последвано от </a:t>
            </a:r>
            <a:r>
              <a:rPr lang="bg-BG" b="1" dirty="0" smtClean="0"/>
              <a:t>символа</a:t>
            </a:r>
            <a:r>
              <a:rPr lang="bg-BG" dirty="0" smtClean="0"/>
              <a:t> "</a:t>
            </a:r>
            <a:r>
              <a:rPr lang="bg-BG" b="1" dirty="0" smtClean="0">
                <a:solidFill>
                  <a:schemeClr val="bg1"/>
                </a:solidFill>
              </a:rPr>
              <a:t>@</a:t>
            </a:r>
            <a:r>
              <a:rPr lang="bg-BG" dirty="0" smtClean="0"/>
              <a:t>"</a:t>
            </a:r>
          </a:p>
          <a:p>
            <a:pPr lvl="1"/>
            <a:r>
              <a:rPr lang="bg-BG" dirty="0" smtClean="0"/>
              <a:t>Адреса</a:t>
            </a:r>
            <a:r>
              <a:rPr lang="bg-BG" b="1" dirty="0" smtClean="0"/>
              <a:t> </a:t>
            </a:r>
            <a:r>
              <a:rPr lang="bg-BG" dirty="0" smtClean="0"/>
              <a:t>на</a:t>
            </a:r>
            <a:r>
              <a:rPr lang="bg-BG" b="1" dirty="0" smtClean="0"/>
              <a:t> пощенския сървър </a:t>
            </a:r>
            <a:r>
              <a:rPr lang="bg-BG" dirty="0" smtClean="0"/>
              <a:t>(</a:t>
            </a:r>
            <a:r>
              <a:rPr lang="bg-BG" b="1" dirty="0" smtClean="0">
                <a:solidFill>
                  <a:schemeClr val="bg1"/>
                </a:solidFill>
              </a:rPr>
              <a:t>домейн</a:t>
            </a:r>
            <a:r>
              <a:rPr lang="bg-BG" dirty="0" smtClean="0"/>
              <a:t>)</a:t>
            </a:r>
          </a:p>
          <a:p>
            <a:r>
              <a:rPr lang="bg-BG" dirty="0" smtClean="0"/>
              <a:t>Потребителското име може да съдържа само </a:t>
            </a:r>
            <a:r>
              <a:rPr lang="bg-BG" b="1" dirty="0" smtClean="0"/>
              <a:t>латински букви</a:t>
            </a:r>
            <a:r>
              <a:rPr lang="bg-BG" dirty="0" smtClean="0"/>
              <a:t>, </a:t>
            </a:r>
            <a:r>
              <a:rPr lang="bg-BG" b="1" dirty="0" smtClean="0"/>
              <a:t>цифри</a:t>
            </a:r>
            <a:r>
              <a:rPr lang="bg-BG" dirty="0" smtClean="0"/>
              <a:t> и </a:t>
            </a:r>
            <a:r>
              <a:rPr lang="bg-BG" b="1" dirty="0" smtClean="0"/>
              <a:t>символи</a:t>
            </a:r>
          </a:p>
          <a:p>
            <a:r>
              <a:rPr lang="bg-BG" dirty="0" smtClean="0"/>
              <a:t>Пример: </a:t>
            </a:r>
            <a:r>
              <a:rPr lang="en-US" b="1" dirty="0" smtClean="0">
                <a:solidFill>
                  <a:schemeClr val="bg1"/>
                </a:solidFill>
              </a:rPr>
              <a:t>eshumanova@gmail.com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Имейл адрес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/>
              <a:t>Регистрация на ел. </a:t>
            </a:r>
            <a:r>
              <a:rPr lang="bg-BG" dirty="0" smtClean="0"/>
              <a:t>поща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22" y="729000"/>
            <a:ext cx="5843755" cy="36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182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Регистрация в </a:t>
            </a:r>
            <a:r>
              <a:rPr lang="en-US" dirty="0" smtClean="0"/>
              <a:t>Gmail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4"/>
          <a:stretch/>
        </p:blipFill>
        <p:spPr>
          <a:xfrm>
            <a:off x="0" y="1088999"/>
            <a:ext cx="12192000" cy="576000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786000" y="2664000"/>
            <a:ext cx="3600000" cy="2025000"/>
          </a:xfrm>
          <a:prstGeom prst="wedgeRoundRectCallout">
            <a:avLst>
              <a:gd name="adj1" fmla="val 62294"/>
              <a:gd name="adj2" fmla="val 973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отворите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трябва да си създадете нов акаунт в </a:t>
            </a:r>
            <a:r>
              <a:rPr lang="en-US" sz="2800" b="1" dirty="0" smtClean="0">
                <a:solidFill>
                  <a:schemeClr val="accent3"/>
                </a:solidFill>
              </a:rPr>
              <a:t>G</a:t>
            </a:r>
            <a:r>
              <a:rPr lang="en-US" sz="2800" b="1" dirty="0" smtClean="0">
                <a:solidFill>
                  <a:srgbClr val="FF0000"/>
                </a:solidFill>
              </a:rPr>
              <a:t>o</a:t>
            </a:r>
            <a:r>
              <a:rPr lang="en-US" sz="2800" b="1" dirty="0" smtClean="0">
                <a:solidFill>
                  <a:schemeClr val="accent1"/>
                </a:solidFill>
              </a:rPr>
              <a:t>o</a:t>
            </a:r>
            <a:r>
              <a:rPr lang="en-US" sz="2800" b="1" dirty="0" smtClean="0">
                <a:solidFill>
                  <a:srgbClr val="00B0F0"/>
                </a:solidFill>
              </a:rPr>
              <a:t>g</a:t>
            </a:r>
            <a:r>
              <a:rPr lang="en-US" sz="2800" b="1" dirty="0" smtClean="0">
                <a:solidFill>
                  <a:schemeClr val="accent2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2"/>
          <a:stretch/>
        </p:blipFill>
        <p:spPr>
          <a:xfrm>
            <a:off x="0" y="1087626"/>
            <a:ext cx="12192000" cy="5823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86000" y="2664000"/>
            <a:ext cx="3510000" cy="1575000"/>
          </a:xfrm>
          <a:prstGeom prst="wedgeRoundRectCallout">
            <a:avLst>
              <a:gd name="adj1" fmla="val 66557"/>
              <a:gd name="adj2" fmla="val 604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Първоначално ще трябва да въведете име за профила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в </a:t>
            </a:r>
            <a:r>
              <a:rPr lang="en-US" dirty="0"/>
              <a:t>Gmail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0"/>
          <a:stretch/>
        </p:blipFill>
        <p:spPr>
          <a:xfrm>
            <a:off x="0" y="1087626"/>
            <a:ext cx="12192000" cy="576137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86000" y="2664000"/>
            <a:ext cx="3735000" cy="1440000"/>
          </a:xfrm>
          <a:prstGeom prst="wedgeRoundRectCallout">
            <a:avLst>
              <a:gd name="adj1" fmla="val 56097"/>
              <a:gd name="adj2" fmla="val 766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Следващата стъпка е да въведе вашата дата на раждане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5029</TotalTime>
  <Words>778</Words>
  <Application>Microsoft Office PowerPoint</Application>
  <PresentationFormat>Widescreen</PresentationFormat>
  <Paragraphs>122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SoftUni</vt:lpstr>
      <vt:lpstr>Електронна поща</vt:lpstr>
      <vt:lpstr>Съдържание</vt:lpstr>
      <vt:lpstr>Електронна поща</vt:lpstr>
      <vt:lpstr>Електронна поща</vt:lpstr>
      <vt:lpstr>Имейл адрес</vt:lpstr>
      <vt:lpstr>Регистрация на ел. поща</vt:lpstr>
      <vt:lpstr>Регистрация в Gmail</vt:lpstr>
      <vt:lpstr>Регистрация в Gmail</vt:lpstr>
      <vt:lpstr>Регистрация в Gmail</vt:lpstr>
      <vt:lpstr>Регистрация в Gmail</vt:lpstr>
      <vt:lpstr>Регистрация в Gmail</vt:lpstr>
      <vt:lpstr>Регистрация в Gmail</vt:lpstr>
      <vt:lpstr>Задача: Създаване на нов имейл акаунт</vt:lpstr>
      <vt:lpstr>Правила за безопасно ползване на ел. поща</vt:lpstr>
      <vt:lpstr>Правила</vt:lpstr>
      <vt:lpstr>Изпращане на писмо</vt:lpstr>
      <vt:lpstr>Изпращане на писмо</vt:lpstr>
      <vt:lpstr>Изпращане на писмо</vt:lpstr>
      <vt:lpstr>Изпращане на писмо</vt:lpstr>
      <vt:lpstr>Получаване и отговаряне на писмо</vt:lpstr>
      <vt:lpstr>Отваряне на писмо</vt:lpstr>
      <vt:lpstr>Отваряне на писмо</vt:lpstr>
      <vt:lpstr>Отговаряне на писмо</vt:lpstr>
      <vt:lpstr>Отговаряне на писмо</vt:lpstr>
      <vt:lpstr>Етични правила при онлайн кореспонденция</vt:lpstr>
      <vt:lpstr>Задача: Комуникация със съученици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Електронна поща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274</cp:revision>
  <dcterms:created xsi:type="dcterms:W3CDTF">2018-05-23T13:08:44Z</dcterms:created>
  <dcterms:modified xsi:type="dcterms:W3CDTF">2023-10-16T18:13:16Z</dcterms:modified>
  <cp:category/>
</cp:coreProperties>
</file>